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1" r:id="rId5"/>
    <p:sldId id="262" r:id="rId6"/>
    <p:sldId id="264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7" d="100"/>
          <a:sy n="97" d="100"/>
        </p:scale>
        <p:origin x="869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jp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5288C-1C1A-66D9-D714-7ED4F06BA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00A735-2E70-DAD6-B489-B99417D35D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01ED7-1746-BC64-F4EB-007EF5371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2F685-6BAB-8A66-A2E7-411776A92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B5A1A-7B63-F18C-C865-839E94EF2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17350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C5AE3-8EDB-BA2B-1BD5-AE7223CF6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39582-56CD-0747-FCBE-087602C9F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B8244-7C09-206F-F388-9D7C1B8F4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F0DD9-8EBF-CADE-B8B3-0B3DE5DF0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C469E-161E-C65B-853D-877A29827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97019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F3331B-B9B6-34EC-940F-7C0B5B2B41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4B2442-97F3-9914-0BCF-D237DD24E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D3ED3-DECF-EF02-DA4E-A9DA5B463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39E81-1922-7AB0-E8D3-A46E53F95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3D8D5-0D42-B5BE-5CB3-AB401E140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41513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AB38D-8EC9-53C1-73FA-A45CD177E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C15D9-1954-6669-4F39-68C8CA9E7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A1167-8E22-BAFE-E745-E3106D7EC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009C1-C1E3-F7F5-3394-400D9C1D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F9161-6B88-461E-0906-BF70BDAB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1152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6E9E8-3772-0863-296E-4938E5311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BAAEE-417F-5D97-573A-2EC4864E5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82554-E2AA-CE9C-0640-8476839E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300A4-42B0-50CE-3A33-FFD671F11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75463-4F0B-1559-1FB4-1BDDCC98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30436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4EFAE-7D5E-B9B3-39D3-7620AA94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85257-55D9-52E6-3F7C-408004CA56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EF8370-68AA-DE5B-AD97-B8283F42CC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7D87F-1B39-4CBE-9581-61EA1F95D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974E3-9F4C-E899-2092-9477011B6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B7F565-95AC-EA45-1EA9-00329D7DD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319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3261E-687B-C691-6E00-850BD48F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5B40D4-DD68-B6CC-9125-D2E5D4953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2A4B1-D369-5F0A-AA17-8EEE600DBD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CBE156-190F-F3E5-7763-F6D56CC78E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E5E531-1976-EF12-FB1E-13B48F0315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05BE34-D8D1-5FF8-3251-3554F2052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8CEBB8-E511-448E-0298-EDC5C5E4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E16A16-4A05-FBA4-523C-399B306A9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76997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E3481-CF6D-B36B-4E49-47A6804D7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466CB3-B9FE-44EA-A48A-8BA02748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859080-1E65-38EC-7C5C-D369EEE49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CD003C-74E8-0E70-9CD4-EE7E9156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84901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EABA2E-FADF-09BC-66DD-E916076F0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8221D8-AAB3-7443-FF7A-AA7BA1C1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AC9796-13F5-EE26-3BCC-A882F7518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71164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800B6-B994-1370-0522-F166FEE90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EE607-BBB0-8122-E4D7-F2E018FFE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9655F1-6D6A-07FC-A217-00B910F2F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7C4B9-6A27-3484-7349-CEE29D32D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46DD0-BA85-5E36-61C6-D888EED81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F5FF1-0D02-88BD-5C3C-BDF0AB93B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68315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526A7-A485-3DDD-A366-3637BE141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F821BE-D66B-4685-D39A-7530CDF438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4BF262-0FB5-2E41-5E51-E4ABBA85F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93666C-A294-1B18-7A49-957E9B83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E84F9-2F82-5384-ABB0-5AE77AFE7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41C12-A1FB-0930-4129-4BF9E36FE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7039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F10C75-D998-1118-1ADE-7AAD427F4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346D18-1241-B7A1-EFE0-CD4230F88E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CB879-4526-F947-9ADC-C8F5149DCA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B01F60-666F-4934-AF51-1A8A6FF0CB6F}" type="datetimeFigureOut">
              <a:rPr lang="vi-VN" smtClean="0"/>
              <a:t>03/12/2025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8B74-0196-5859-B80E-F851DE2AC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052D5-062A-9D4F-FE93-7EC716E301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7D2C5C-4C1D-414C-A5CB-CDF9C4927E0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90037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CDED9-F61D-EB53-9DF7-B646B92166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239E1-C621-A49E-2F3D-E5FA710A90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74974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blue and purple background with a glowing circle and lines&#10;&#10;AI-generated content may be incorrect.">
            <a:extLst>
              <a:ext uri="{FF2B5EF4-FFF2-40B4-BE49-F238E27FC236}">
                <a16:creationId xmlns:a16="http://schemas.microsoft.com/office/drawing/2014/main" id="{C3CE9135-E0E1-2243-05E5-D31C2A8A2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94" r="37516"/>
          <a:stretch/>
        </p:blipFill>
        <p:spPr>
          <a:xfrm>
            <a:off x="1655047" y="408547"/>
            <a:ext cx="8739583" cy="583126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A6024B-46BF-6B22-29FB-E70154C548B0}"/>
              </a:ext>
            </a:extLst>
          </p:cNvPr>
          <p:cNvSpPr/>
          <p:nvPr/>
        </p:nvSpPr>
        <p:spPr>
          <a:xfrm>
            <a:off x="5449679" y="596607"/>
            <a:ext cx="1210763" cy="571793"/>
          </a:xfrm>
          <a:prstGeom prst="roundRect">
            <a:avLst>
              <a:gd name="adj" fmla="val 3572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0AAF2F7-C94B-D348-E08F-831EA4688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274" y="707637"/>
            <a:ext cx="490314" cy="39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F79EE7-6719-6779-916C-FAA126B35DCD}"/>
              </a:ext>
            </a:extLst>
          </p:cNvPr>
          <p:cNvSpPr txBox="1"/>
          <p:nvPr/>
        </p:nvSpPr>
        <p:spPr>
          <a:xfrm>
            <a:off x="1655047" y="1210613"/>
            <a:ext cx="8739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TRƯỜNG ĐẠI HỌC CÔNG NGHỆ THÔNG TIN</a:t>
            </a:r>
          </a:p>
          <a:p>
            <a:pPr algn="ctr"/>
            <a:r>
              <a:rPr lang="en-US" sz="1600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KHOA CÔNG NGHỆ PHẦN MỀM</a:t>
            </a:r>
          </a:p>
          <a:p>
            <a:pPr algn="ctr"/>
            <a:r>
              <a:rPr lang="en-US" sz="1200" b="1">
                <a:solidFill>
                  <a:schemeClr val="bg1"/>
                </a:solidFill>
                <a:latin typeface="+mj-lt"/>
              </a:rPr>
              <a:t>Toàn diện – Sáng tạo – Phụng sự</a:t>
            </a:r>
            <a:endParaRPr lang="vi-VN" sz="1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0C7278-7310-1A22-46BE-703BE50378E5}"/>
              </a:ext>
            </a:extLst>
          </p:cNvPr>
          <p:cNvSpPr txBox="1"/>
          <p:nvPr/>
        </p:nvSpPr>
        <p:spPr>
          <a:xfrm>
            <a:off x="1655047" y="2031555"/>
            <a:ext cx="8698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.VnBahamasBH" panose="020BE200000000000000" pitchFamily="34" charset="0"/>
              </a:rPr>
              <a:t>SEMINAR</a:t>
            </a:r>
            <a:endParaRPr lang="vi-VN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D3E5D77-2310-9DB4-42CF-053C97BAAC60}"/>
                  </a:ext>
                </a:extLst>
              </p:cNvPr>
              <p:cNvSpPr txBox="1"/>
              <p:nvPr/>
            </p:nvSpPr>
            <p:spPr>
              <a:xfrm>
                <a:off x="1655047" y="2400887"/>
                <a:ext cx="8698627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>
                    <a:solidFill>
                      <a:schemeClr val="bg1"/>
                    </a:solidFill>
                  </a:rPr>
                  <a:t>CÔNG NGHỆ        CHIẾN LƯỢC</a:t>
                </a:r>
              </a:p>
              <a:p>
                <a:r>
                  <a:rPr lang="en-US" sz="3200" b="1">
                    <a:solidFill>
                      <a:schemeClr val="bg1"/>
                    </a:solidFill>
                  </a:rPr>
                  <a:t>                             VI MẠCH </a:t>
                </a:r>
                <a14:m>
                  <m:oMath xmlns:m="http://schemas.openxmlformats.org/officeDocument/2006/math">
                    <m:r>
                      <a:rPr lang="en-US" sz="3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3200" b="1">
                    <a:solidFill>
                      <a:schemeClr val="bg1"/>
                    </a:solidFill>
                  </a:rPr>
                  <a:t> QUANTUM</a:t>
                </a:r>
                <a:endParaRPr lang="vi-VN" sz="3200" b="1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D3E5D77-2310-9DB4-42CF-053C97BAAC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5047" y="2400887"/>
                <a:ext cx="8698627" cy="1077218"/>
              </a:xfrm>
              <a:prstGeom prst="rect">
                <a:avLst/>
              </a:prstGeom>
              <a:blipFill>
                <a:blip r:embed="rId4"/>
                <a:stretch>
                  <a:fillRect t="-6780" b="-18079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5A1B875-FC48-8030-A44F-9499FC6C86DE}"/>
              </a:ext>
            </a:extLst>
          </p:cNvPr>
          <p:cNvSpPr txBox="1"/>
          <p:nvPr/>
        </p:nvSpPr>
        <p:spPr>
          <a:xfrm>
            <a:off x="4846796" y="5504032"/>
            <a:ext cx="2356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Ngày: 19/12/2025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Thời gian: 9:30 – 12:00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Địa điểm: Hội trường E.12, UIT</a:t>
            </a:r>
            <a:endParaRPr lang="vi-VN" sz="1200" b="1">
              <a:solidFill>
                <a:schemeClr val="bg1"/>
              </a:solidFill>
            </a:endParaRPr>
          </a:p>
        </p:txBody>
      </p:sp>
      <p:pic>
        <p:nvPicPr>
          <p:cNvPr id="1026" name="Picture 2" descr="TT&amp;ĐPT">
            <a:extLst>
              <a:ext uri="{FF2B5EF4-FFF2-40B4-BE49-F238E27FC236}">
                <a16:creationId xmlns:a16="http://schemas.microsoft.com/office/drawing/2014/main" id="{B432EAC1-1365-01D9-3A55-ECB240A1F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77" t="4136" r="45030" b="87606"/>
          <a:stretch/>
        </p:blipFill>
        <p:spPr bwMode="auto">
          <a:xfrm>
            <a:off x="6118021" y="675611"/>
            <a:ext cx="417481" cy="44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white square with a black center&#10;&#10;AI-generated content may be incorrect.">
            <a:extLst>
              <a:ext uri="{FF2B5EF4-FFF2-40B4-BE49-F238E27FC236}">
                <a16:creationId xmlns:a16="http://schemas.microsoft.com/office/drawing/2014/main" id="{CA9AA070-26AA-0EE6-97BA-A417FB2344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044" y="2419799"/>
            <a:ext cx="547612" cy="547612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FC10365-6FAB-6B2E-6313-4E818D83D0CB}"/>
              </a:ext>
            </a:extLst>
          </p:cNvPr>
          <p:cNvSpPr/>
          <p:nvPr/>
        </p:nvSpPr>
        <p:spPr>
          <a:xfrm>
            <a:off x="12489736" y="5692547"/>
            <a:ext cx="1882672" cy="915305"/>
          </a:xfrm>
          <a:prstGeom prst="roundRect">
            <a:avLst>
              <a:gd name="adj" fmla="val 2189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22" name="Picture 21" descr="A black and white logo with a brain&#10;&#10;AI-generated content may be incorrect.">
            <a:extLst>
              <a:ext uri="{FF2B5EF4-FFF2-40B4-BE49-F238E27FC236}">
                <a16:creationId xmlns:a16="http://schemas.microsoft.com/office/drawing/2014/main" id="{EBD721DA-D944-1C6F-C09F-2F2411DF94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979"/>
          <a:stretch/>
        </p:blipFill>
        <p:spPr>
          <a:xfrm>
            <a:off x="12584834" y="5781830"/>
            <a:ext cx="699303" cy="737066"/>
          </a:xfrm>
          <a:prstGeom prst="rect">
            <a:avLst/>
          </a:prstGeom>
        </p:spPr>
      </p:pic>
      <p:pic>
        <p:nvPicPr>
          <p:cNvPr id="1036" name="Picture 12" descr="May be a graphic of text that says &quot;YB uantum at VIET NAM NATIONAL UNIVERSITY Ho CHI MINH CITY&quot;">
            <a:extLst>
              <a:ext uri="{FF2B5EF4-FFF2-40B4-BE49-F238E27FC236}">
                <a16:creationId xmlns:a16="http://schemas.microsoft.com/office/drawing/2014/main" id="{69D8DFBB-99D1-ECB7-15EB-A4AE444AFD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8" t="19404" r="11027" b="14971"/>
          <a:stretch/>
        </p:blipFill>
        <p:spPr bwMode="auto">
          <a:xfrm>
            <a:off x="13284137" y="5736750"/>
            <a:ext cx="964004" cy="78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A949061-F6E6-CE1D-B739-8F01E2540162}"/>
              </a:ext>
            </a:extLst>
          </p:cNvPr>
          <p:cNvSpPr txBox="1"/>
          <p:nvPr/>
        </p:nvSpPr>
        <p:spPr>
          <a:xfrm>
            <a:off x="12821887" y="5415875"/>
            <a:ext cx="13028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Diễn giả đến từ</a:t>
            </a:r>
            <a:endParaRPr lang="vi-VN" sz="1200" b="1">
              <a:solidFill>
                <a:schemeClr val="bg1"/>
              </a:solidFill>
            </a:endParaRPr>
          </a:p>
        </p:txBody>
      </p:sp>
      <p:pic>
        <p:nvPicPr>
          <p:cNvPr id="1030" name="Picture 6" descr="No photo description available.">
            <a:extLst>
              <a:ext uri="{FF2B5EF4-FFF2-40B4-BE49-F238E27FC236}">
                <a16:creationId xmlns:a16="http://schemas.microsoft.com/office/drawing/2014/main" id="{24E51ED5-39E3-21A4-87F3-F6B7B67A5D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16" r="10548" b="37119"/>
          <a:stretch/>
        </p:blipFill>
        <p:spPr bwMode="auto">
          <a:xfrm>
            <a:off x="5605373" y="3969189"/>
            <a:ext cx="751239" cy="756601"/>
          </a:xfrm>
          <a:prstGeom prst="ellipse">
            <a:avLst/>
          </a:prstGeom>
          <a:ln w="63500" cap="rnd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058F8A-70B4-5F02-1D2B-1B4DE1D274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75598" y="3969189"/>
            <a:ext cx="800685" cy="75660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18" descr="A person wearing glasses">
            <a:extLst>
              <a:ext uri="{FF2B5EF4-FFF2-40B4-BE49-F238E27FC236}">
                <a16:creationId xmlns:a16="http://schemas.microsoft.com/office/drawing/2014/main" id="{DEF2EDCF-8D55-9A7B-0D2D-1CD30EB1996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81" b="15911"/>
          <a:stretch/>
        </p:blipFill>
        <p:spPr>
          <a:xfrm>
            <a:off x="7077237" y="3969189"/>
            <a:ext cx="839193" cy="75660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AD83814-2CE1-7C0B-05C6-3B72275D34E1}"/>
              </a:ext>
            </a:extLst>
          </p:cNvPr>
          <p:cNvSpPr txBox="1"/>
          <p:nvPr/>
        </p:nvSpPr>
        <p:spPr>
          <a:xfrm>
            <a:off x="3668831" y="4860410"/>
            <a:ext cx="1766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TS. Phạm Hoài Luân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UIT, VNUHCM</a:t>
            </a:r>
            <a:endParaRPr lang="vi-VN" sz="1200" b="1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7840CE-F67B-8662-EA53-BE2B1D6C3698}"/>
              </a:ext>
            </a:extLst>
          </p:cNvPr>
          <p:cNvSpPr txBox="1"/>
          <p:nvPr/>
        </p:nvSpPr>
        <p:spPr>
          <a:xfrm>
            <a:off x="5206312" y="4860410"/>
            <a:ext cx="1766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TS. Trần Nguyên Lân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US, VNUHCM</a:t>
            </a:r>
            <a:endParaRPr lang="vi-VN" sz="1200" b="1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98D475-156C-57C9-D8E7-2D1EC013B6A9}"/>
              </a:ext>
            </a:extLst>
          </p:cNvPr>
          <p:cNvSpPr txBox="1"/>
          <p:nvPr/>
        </p:nvSpPr>
        <p:spPr>
          <a:xfrm>
            <a:off x="6756403" y="4860410"/>
            <a:ext cx="1473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TS. Vũ Tuấn Hải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UIT, VNUHCM</a:t>
            </a:r>
            <a:endParaRPr lang="vi-VN" sz="1200" b="1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1238089-4144-CB27-D2F5-BB5E94EF7638}"/>
              </a:ext>
            </a:extLst>
          </p:cNvPr>
          <p:cNvSpPr txBox="1"/>
          <p:nvPr/>
        </p:nvSpPr>
        <p:spPr>
          <a:xfrm>
            <a:off x="1655047" y="3613436"/>
            <a:ext cx="87395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Diễn giả</a:t>
            </a:r>
            <a:endParaRPr lang="vi-VN" sz="1200" b="1">
              <a:solidFill>
                <a:schemeClr val="bg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0415BA8-1327-E8B2-D323-A4200F91948E}"/>
              </a:ext>
            </a:extLst>
          </p:cNvPr>
          <p:cNvCxnSpPr>
            <a:cxnSpLocks/>
          </p:cNvCxnSpPr>
          <p:nvPr/>
        </p:nvCxnSpPr>
        <p:spPr>
          <a:xfrm>
            <a:off x="4222046" y="3461173"/>
            <a:ext cx="39116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77557272-04AF-EEC3-EBC6-E66A68F04E8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281054" y="5151467"/>
            <a:ext cx="899997" cy="89643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7CFF97A-68A9-CABD-D664-A7E267C7E92E}"/>
              </a:ext>
            </a:extLst>
          </p:cNvPr>
          <p:cNvSpPr txBox="1"/>
          <p:nvPr/>
        </p:nvSpPr>
        <p:spPr>
          <a:xfrm>
            <a:off x="9177859" y="4859794"/>
            <a:ext cx="11063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Đăng ký tại</a:t>
            </a:r>
            <a:endParaRPr lang="vi-VN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930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blue and purple background with a glowing circle and lines&#10;&#10;AI-generated content may be incorrect.">
            <a:extLst>
              <a:ext uri="{FF2B5EF4-FFF2-40B4-BE49-F238E27FC236}">
                <a16:creationId xmlns:a16="http://schemas.microsoft.com/office/drawing/2014/main" id="{C3CE9135-E0E1-2243-05E5-D31C2A8A2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94" r="37516"/>
          <a:stretch/>
        </p:blipFill>
        <p:spPr>
          <a:xfrm>
            <a:off x="1655047" y="408547"/>
            <a:ext cx="8739583" cy="583126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A6024B-46BF-6B22-29FB-E70154C548B0}"/>
              </a:ext>
            </a:extLst>
          </p:cNvPr>
          <p:cNvSpPr/>
          <p:nvPr/>
        </p:nvSpPr>
        <p:spPr>
          <a:xfrm>
            <a:off x="5449679" y="596607"/>
            <a:ext cx="1210763" cy="571793"/>
          </a:xfrm>
          <a:prstGeom prst="roundRect">
            <a:avLst>
              <a:gd name="adj" fmla="val 3572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0AAF2F7-C94B-D348-E08F-831EA4688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274" y="707637"/>
            <a:ext cx="490314" cy="39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F79EE7-6719-6779-916C-FAA126B35DCD}"/>
              </a:ext>
            </a:extLst>
          </p:cNvPr>
          <p:cNvSpPr txBox="1"/>
          <p:nvPr/>
        </p:nvSpPr>
        <p:spPr>
          <a:xfrm>
            <a:off x="1655047" y="1210613"/>
            <a:ext cx="8739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TRƯỜNG ĐẠI HỌC CÔNG NGHỆ THÔNG TIN</a:t>
            </a:r>
          </a:p>
          <a:p>
            <a:pPr algn="ctr"/>
            <a:r>
              <a:rPr lang="en-US" sz="1600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KHOA CÔNG NGHỆ PHẦN MỀM</a:t>
            </a:r>
          </a:p>
          <a:p>
            <a:pPr algn="ctr"/>
            <a:r>
              <a:rPr lang="en-US" sz="1200" b="1">
                <a:solidFill>
                  <a:schemeClr val="bg1"/>
                </a:solidFill>
                <a:latin typeface="+mj-lt"/>
              </a:rPr>
              <a:t>Toàn diện – Sáng tạo – Phụng sự</a:t>
            </a:r>
            <a:endParaRPr lang="vi-VN" sz="1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0C7278-7310-1A22-46BE-703BE50378E5}"/>
              </a:ext>
            </a:extLst>
          </p:cNvPr>
          <p:cNvSpPr txBox="1"/>
          <p:nvPr/>
        </p:nvSpPr>
        <p:spPr>
          <a:xfrm>
            <a:off x="1655047" y="2031555"/>
            <a:ext cx="8698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.VnBahamasBH" panose="020BE200000000000000" pitchFamily="34" charset="0"/>
              </a:rPr>
              <a:t>SEMINAR</a:t>
            </a:r>
            <a:endParaRPr lang="vi-VN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D3E5D77-2310-9DB4-42CF-053C97BAAC60}"/>
                  </a:ext>
                </a:extLst>
              </p:cNvPr>
              <p:cNvSpPr txBox="1"/>
              <p:nvPr/>
            </p:nvSpPr>
            <p:spPr>
              <a:xfrm>
                <a:off x="1655047" y="2400887"/>
                <a:ext cx="8698627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>
                    <a:solidFill>
                      <a:schemeClr val="bg1"/>
                    </a:solidFill>
                  </a:rPr>
                  <a:t>CÔNG NGHỆ        CHIẾN LƯỢC</a:t>
                </a:r>
              </a:p>
              <a:p>
                <a:r>
                  <a:rPr lang="en-US" sz="3200" b="1">
                    <a:solidFill>
                      <a:schemeClr val="bg1"/>
                    </a:solidFill>
                  </a:rPr>
                  <a:t>                             VI MẠCH </a:t>
                </a:r>
                <a14:m>
                  <m:oMath xmlns:m="http://schemas.openxmlformats.org/officeDocument/2006/math">
                    <m:r>
                      <a:rPr lang="en-US" sz="3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3200" b="1">
                    <a:solidFill>
                      <a:schemeClr val="bg1"/>
                    </a:solidFill>
                  </a:rPr>
                  <a:t> QUANTUM</a:t>
                </a:r>
                <a:endParaRPr lang="vi-VN" sz="3200" b="1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D3E5D77-2310-9DB4-42CF-053C97BAAC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5047" y="2400887"/>
                <a:ext cx="8698627" cy="1077218"/>
              </a:xfrm>
              <a:prstGeom prst="rect">
                <a:avLst/>
              </a:prstGeom>
              <a:blipFill>
                <a:blip r:embed="rId4"/>
                <a:stretch>
                  <a:fillRect t="-6780" b="-18079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5A1B875-FC48-8030-A44F-9499FC6C86DE}"/>
              </a:ext>
            </a:extLst>
          </p:cNvPr>
          <p:cNvSpPr txBox="1"/>
          <p:nvPr/>
        </p:nvSpPr>
        <p:spPr>
          <a:xfrm>
            <a:off x="4846796" y="5504032"/>
            <a:ext cx="2356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Ngày: 19/12/2025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Thời gian: 9:30 – 12:00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Địa điểm: Hội trường E.12, UIT</a:t>
            </a:r>
            <a:endParaRPr lang="vi-VN" sz="1200" b="1">
              <a:solidFill>
                <a:schemeClr val="bg1"/>
              </a:solidFill>
            </a:endParaRPr>
          </a:p>
        </p:txBody>
      </p:sp>
      <p:pic>
        <p:nvPicPr>
          <p:cNvPr id="1026" name="Picture 2" descr="TT&amp;ĐPT">
            <a:extLst>
              <a:ext uri="{FF2B5EF4-FFF2-40B4-BE49-F238E27FC236}">
                <a16:creationId xmlns:a16="http://schemas.microsoft.com/office/drawing/2014/main" id="{B432EAC1-1365-01D9-3A55-ECB240A1F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77" t="4136" r="45030" b="87606"/>
          <a:stretch/>
        </p:blipFill>
        <p:spPr bwMode="auto">
          <a:xfrm>
            <a:off x="6118021" y="675611"/>
            <a:ext cx="417481" cy="44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white square with a black center&#10;&#10;AI-generated content may be incorrect.">
            <a:extLst>
              <a:ext uri="{FF2B5EF4-FFF2-40B4-BE49-F238E27FC236}">
                <a16:creationId xmlns:a16="http://schemas.microsoft.com/office/drawing/2014/main" id="{CA9AA070-26AA-0EE6-97BA-A417FB2344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044" y="2419799"/>
            <a:ext cx="547612" cy="547612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FC10365-6FAB-6B2E-6313-4E818D83D0CB}"/>
              </a:ext>
            </a:extLst>
          </p:cNvPr>
          <p:cNvSpPr/>
          <p:nvPr/>
        </p:nvSpPr>
        <p:spPr>
          <a:xfrm>
            <a:off x="12489736" y="5692547"/>
            <a:ext cx="1882672" cy="915305"/>
          </a:xfrm>
          <a:prstGeom prst="roundRect">
            <a:avLst>
              <a:gd name="adj" fmla="val 2189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22" name="Picture 21" descr="A black and white logo with a brain&#10;&#10;AI-generated content may be incorrect.">
            <a:extLst>
              <a:ext uri="{FF2B5EF4-FFF2-40B4-BE49-F238E27FC236}">
                <a16:creationId xmlns:a16="http://schemas.microsoft.com/office/drawing/2014/main" id="{EBD721DA-D944-1C6F-C09F-2F2411DF94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979"/>
          <a:stretch/>
        </p:blipFill>
        <p:spPr>
          <a:xfrm>
            <a:off x="12584834" y="5781830"/>
            <a:ext cx="699303" cy="737066"/>
          </a:xfrm>
          <a:prstGeom prst="rect">
            <a:avLst/>
          </a:prstGeom>
        </p:spPr>
      </p:pic>
      <p:pic>
        <p:nvPicPr>
          <p:cNvPr id="1036" name="Picture 12" descr="May be a graphic of text that says &quot;YB uantum at VIET NAM NATIONAL UNIVERSITY Ho CHI MINH CITY&quot;">
            <a:extLst>
              <a:ext uri="{FF2B5EF4-FFF2-40B4-BE49-F238E27FC236}">
                <a16:creationId xmlns:a16="http://schemas.microsoft.com/office/drawing/2014/main" id="{69D8DFBB-99D1-ECB7-15EB-A4AE444AFD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8" t="19404" r="11027" b="14971"/>
          <a:stretch/>
        </p:blipFill>
        <p:spPr bwMode="auto">
          <a:xfrm>
            <a:off x="13284137" y="5736750"/>
            <a:ext cx="964004" cy="78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A949061-F6E6-CE1D-B739-8F01E2540162}"/>
              </a:ext>
            </a:extLst>
          </p:cNvPr>
          <p:cNvSpPr txBox="1"/>
          <p:nvPr/>
        </p:nvSpPr>
        <p:spPr>
          <a:xfrm>
            <a:off x="12821887" y="5415875"/>
            <a:ext cx="13028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Diễn giả đến từ</a:t>
            </a:r>
            <a:endParaRPr lang="vi-VN" sz="1200" b="1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1238089-4144-CB27-D2F5-BB5E94EF7638}"/>
              </a:ext>
            </a:extLst>
          </p:cNvPr>
          <p:cNvSpPr txBox="1"/>
          <p:nvPr/>
        </p:nvSpPr>
        <p:spPr>
          <a:xfrm>
            <a:off x="1655047" y="3613436"/>
            <a:ext cx="87395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Quà tặng (10 figure fullbox cho 10 SV may mắn đăng ký)</a:t>
            </a:r>
            <a:endParaRPr lang="vi-VN" sz="1200" b="1">
              <a:solidFill>
                <a:schemeClr val="bg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0415BA8-1327-E8B2-D323-A4200F91948E}"/>
              </a:ext>
            </a:extLst>
          </p:cNvPr>
          <p:cNvCxnSpPr>
            <a:cxnSpLocks/>
          </p:cNvCxnSpPr>
          <p:nvPr/>
        </p:nvCxnSpPr>
        <p:spPr>
          <a:xfrm>
            <a:off x="4222046" y="3461173"/>
            <a:ext cx="39116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77557272-04AF-EEC3-EBC6-E66A68F04E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81054" y="5151467"/>
            <a:ext cx="899997" cy="89643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7CFF97A-68A9-CABD-D664-A7E267C7E92E}"/>
              </a:ext>
            </a:extLst>
          </p:cNvPr>
          <p:cNvSpPr txBox="1"/>
          <p:nvPr/>
        </p:nvSpPr>
        <p:spPr>
          <a:xfrm>
            <a:off x="9177859" y="4859794"/>
            <a:ext cx="11063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Đăng ký tại</a:t>
            </a:r>
            <a:endParaRPr lang="vi-VN" sz="1200" b="1">
              <a:solidFill>
                <a:schemeClr val="bg1"/>
              </a:solidFill>
            </a:endParaRPr>
          </a:p>
        </p:txBody>
      </p:sp>
      <p:pic>
        <p:nvPicPr>
          <p:cNvPr id="3" name="Picture 2" descr="A group of boxes with images&#10;&#10;AI-generated content may be incorrect.">
            <a:extLst>
              <a:ext uri="{FF2B5EF4-FFF2-40B4-BE49-F238E27FC236}">
                <a16:creationId xmlns:a16="http://schemas.microsoft.com/office/drawing/2014/main" id="{534D148F-36D1-DC0F-941B-FE6C3DD9D5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382" y="4095592"/>
            <a:ext cx="2675956" cy="120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764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blue and purple background with a glowing circle and lines&#10;&#10;AI-generated content may be incorrect.">
            <a:extLst>
              <a:ext uri="{FF2B5EF4-FFF2-40B4-BE49-F238E27FC236}">
                <a16:creationId xmlns:a16="http://schemas.microsoft.com/office/drawing/2014/main" id="{C3CE9135-E0E1-2243-05E5-D31C2A8A2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94" r="37516"/>
          <a:stretch/>
        </p:blipFill>
        <p:spPr>
          <a:xfrm>
            <a:off x="1655047" y="408547"/>
            <a:ext cx="8739583" cy="583126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A6024B-46BF-6B22-29FB-E70154C548B0}"/>
              </a:ext>
            </a:extLst>
          </p:cNvPr>
          <p:cNvSpPr/>
          <p:nvPr/>
        </p:nvSpPr>
        <p:spPr>
          <a:xfrm>
            <a:off x="5449679" y="596607"/>
            <a:ext cx="1210763" cy="571793"/>
          </a:xfrm>
          <a:prstGeom prst="roundRect">
            <a:avLst>
              <a:gd name="adj" fmla="val 3572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0AAF2F7-C94B-D348-E08F-831EA4688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274" y="707637"/>
            <a:ext cx="490314" cy="39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F79EE7-6719-6779-916C-FAA126B35DCD}"/>
              </a:ext>
            </a:extLst>
          </p:cNvPr>
          <p:cNvSpPr txBox="1"/>
          <p:nvPr/>
        </p:nvSpPr>
        <p:spPr>
          <a:xfrm>
            <a:off x="1655047" y="1210613"/>
            <a:ext cx="8739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TRƯỜNG ĐẠI HỌC CÔNG NGHỆ THÔNG TIN</a:t>
            </a:r>
          </a:p>
          <a:p>
            <a:pPr algn="ctr"/>
            <a:r>
              <a:rPr lang="en-US" sz="1600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KHOA CÔNG NGHỆ PHẦN MỀM</a:t>
            </a:r>
          </a:p>
          <a:p>
            <a:pPr algn="ctr"/>
            <a:r>
              <a:rPr lang="en-US" sz="1200" b="1">
                <a:solidFill>
                  <a:schemeClr val="bg1"/>
                </a:solidFill>
                <a:latin typeface="+mj-lt"/>
              </a:rPr>
              <a:t>Toàn diện – Sáng tạo – Phụng sự</a:t>
            </a:r>
            <a:endParaRPr lang="vi-VN" sz="1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0C7278-7310-1A22-46BE-703BE50378E5}"/>
              </a:ext>
            </a:extLst>
          </p:cNvPr>
          <p:cNvSpPr txBox="1"/>
          <p:nvPr/>
        </p:nvSpPr>
        <p:spPr>
          <a:xfrm>
            <a:off x="1655047" y="2031555"/>
            <a:ext cx="8698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.VnBahamasBH" panose="020BE200000000000000" pitchFamily="34" charset="0"/>
              </a:rPr>
              <a:t>SEMINAR</a:t>
            </a:r>
            <a:endParaRPr lang="vi-VN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D3E5D77-2310-9DB4-42CF-053C97BAAC60}"/>
                  </a:ext>
                </a:extLst>
              </p:cNvPr>
              <p:cNvSpPr txBox="1"/>
              <p:nvPr/>
            </p:nvSpPr>
            <p:spPr>
              <a:xfrm>
                <a:off x="1655047" y="2400887"/>
                <a:ext cx="8698627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>
                    <a:solidFill>
                      <a:schemeClr val="bg1"/>
                    </a:solidFill>
                  </a:rPr>
                  <a:t>CÔNG NGHỆ        CHIẾN LƯỢC</a:t>
                </a:r>
              </a:p>
              <a:p>
                <a:r>
                  <a:rPr lang="en-US" sz="3200" b="1">
                    <a:solidFill>
                      <a:schemeClr val="bg1"/>
                    </a:solidFill>
                  </a:rPr>
                  <a:t>                             VI MẠCH </a:t>
                </a:r>
                <a14:m>
                  <m:oMath xmlns:m="http://schemas.openxmlformats.org/officeDocument/2006/math">
                    <m:r>
                      <a:rPr lang="en-US" sz="3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3200" b="1">
                    <a:solidFill>
                      <a:schemeClr val="bg1"/>
                    </a:solidFill>
                  </a:rPr>
                  <a:t> QUANTUM</a:t>
                </a:r>
                <a:endParaRPr lang="vi-VN" sz="3200" b="1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D3E5D77-2310-9DB4-42CF-053C97BAAC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5047" y="2400887"/>
                <a:ext cx="8698627" cy="1077218"/>
              </a:xfrm>
              <a:prstGeom prst="rect">
                <a:avLst/>
              </a:prstGeom>
              <a:blipFill>
                <a:blip r:embed="rId4"/>
                <a:stretch>
                  <a:fillRect t="-6780" b="-18079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5A1B875-FC48-8030-A44F-9499FC6C86DE}"/>
              </a:ext>
            </a:extLst>
          </p:cNvPr>
          <p:cNvSpPr txBox="1"/>
          <p:nvPr/>
        </p:nvSpPr>
        <p:spPr>
          <a:xfrm>
            <a:off x="4846796" y="5504032"/>
            <a:ext cx="2356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Ngày: 19/12/2025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Thời gian: 9:30 – 12:00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Địa điểm: Hội trường E.12, UIT</a:t>
            </a:r>
            <a:endParaRPr lang="vi-VN" sz="1200" b="1">
              <a:solidFill>
                <a:schemeClr val="bg1"/>
              </a:solidFill>
            </a:endParaRPr>
          </a:p>
        </p:txBody>
      </p:sp>
      <p:pic>
        <p:nvPicPr>
          <p:cNvPr id="1026" name="Picture 2" descr="TT&amp;ĐPT">
            <a:extLst>
              <a:ext uri="{FF2B5EF4-FFF2-40B4-BE49-F238E27FC236}">
                <a16:creationId xmlns:a16="http://schemas.microsoft.com/office/drawing/2014/main" id="{B432EAC1-1365-01D9-3A55-ECB240A1F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77" t="4136" r="45030" b="87606"/>
          <a:stretch/>
        </p:blipFill>
        <p:spPr bwMode="auto">
          <a:xfrm>
            <a:off x="6118021" y="675611"/>
            <a:ext cx="417481" cy="44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white square with a black center&#10;&#10;AI-generated content may be incorrect.">
            <a:extLst>
              <a:ext uri="{FF2B5EF4-FFF2-40B4-BE49-F238E27FC236}">
                <a16:creationId xmlns:a16="http://schemas.microsoft.com/office/drawing/2014/main" id="{CA9AA070-26AA-0EE6-97BA-A417FB2344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044" y="2419799"/>
            <a:ext cx="547612" cy="547612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FC10365-6FAB-6B2E-6313-4E818D83D0CB}"/>
              </a:ext>
            </a:extLst>
          </p:cNvPr>
          <p:cNvSpPr/>
          <p:nvPr/>
        </p:nvSpPr>
        <p:spPr>
          <a:xfrm>
            <a:off x="12489736" y="5692547"/>
            <a:ext cx="1882672" cy="915305"/>
          </a:xfrm>
          <a:prstGeom prst="roundRect">
            <a:avLst>
              <a:gd name="adj" fmla="val 2189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22" name="Picture 21" descr="A black and white logo with a brain&#10;&#10;AI-generated content may be incorrect.">
            <a:extLst>
              <a:ext uri="{FF2B5EF4-FFF2-40B4-BE49-F238E27FC236}">
                <a16:creationId xmlns:a16="http://schemas.microsoft.com/office/drawing/2014/main" id="{EBD721DA-D944-1C6F-C09F-2F2411DF94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979"/>
          <a:stretch/>
        </p:blipFill>
        <p:spPr>
          <a:xfrm>
            <a:off x="12584834" y="5781830"/>
            <a:ext cx="699303" cy="737066"/>
          </a:xfrm>
          <a:prstGeom prst="rect">
            <a:avLst/>
          </a:prstGeom>
        </p:spPr>
      </p:pic>
      <p:pic>
        <p:nvPicPr>
          <p:cNvPr id="1036" name="Picture 12" descr="May be a graphic of text that says &quot;YB uantum at VIET NAM NATIONAL UNIVERSITY Ho CHI MINH CITY&quot;">
            <a:extLst>
              <a:ext uri="{FF2B5EF4-FFF2-40B4-BE49-F238E27FC236}">
                <a16:creationId xmlns:a16="http://schemas.microsoft.com/office/drawing/2014/main" id="{69D8DFBB-99D1-ECB7-15EB-A4AE444AFD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8" t="19404" r="11027" b="14971"/>
          <a:stretch/>
        </p:blipFill>
        <p:spPr bwMode="auto">
          <a:xfrm>
            <a:off x="13284137" y="5736750"/>
            <a:ext cx="964004" cy="78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A949061-F6E6-CE1D-B739-8F01E2540162}"/>
              </a:ext>
            </a:extLst>
          </p:cNvPr>
          <p:cNvSpPr txBox="1"/>
          <p:nvPr/>
        </p:nvSpPr>
        <p:spPr>
          <a:xfrm>
            <a:off x="12821887" y="5415875"/>
            <a:ext cx="13028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Diễn giả đến từ</a:t>
            </a:r>
            <a:endParaRPr lang="vi-VN" sz="1200" b="1">
              <a:solidFill>
                <a:schemeClr val="bg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0415BA8-1327-E8B2-D323-A4200F91948E}"/>
              </a:ext>
            </a:extLst>
          </p:cNvPr>
          <p:cNvCxnSpPr>
            <a:cxnSpLocks/>
          </p:cNvCxnSpPr>
          <p:nvPr/>
        </p:nvCxnSpPr>
        <p:spPr>
          <a:xfrm>
            <a:off x="4222046" y="3461173"/>
            <a:ext cx="39116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77557272-04AF-EEC3-EBC6-E66A68F04E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81054" y="5151467"/>
            <a:ext cx="899997" cy="89643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7CFF97A-68A9-CABD-D664-A7E267C7E92E}"/>
              </a:ext>
            </a:extLst>
          </p:cNvPr>
          <p:cNvSpPr txBox="1"/>
          <p:nvPr/>
        </p:nvSpPr>
        <p:spPr>
          <a:xfrm>
            <a:off x="9177859" y="4859794"/>
            <a:ext cx="11063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Đăng ký tại</a:t>
            </a:r>
            <a:endParaRPr lang="vi-VN" sz="1200" b="1">
              <a:solidFill>
                <a:schemeClr val="bg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4E3E175-B32A-A1D9-559F-A6A779E49364}"/>
              </a:ext>
            </a:extLst>
          </p:cNvPr>
          <p:cNvSpPr/>
          <p:nvPr/>
        </p:nvSpPr>
        <p:spPr>
          <a:xfrm>
            <a:off x="4715377" y="3743911"/>
            <a:ext cx="2805288" cy="1365805"/>
          </a:xfrm>
          <a:prstGeom prst="roundRect">
            <a:avLst>
              <a:gd name="adj" fmla="val 3572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855DC7-D448-65B5-35CE-C7EB8C498184}"/>
              </a:ext>
            </a:extLst>
          </p:cNvPr>
          <p:cNvSpPr txBox="1"/>
          <p:nvPr/>
        </p:nvSpPr>
        <p:spPr>
          <a:xfrm>
            <a:off x="4815479" y="3922309"/>
            <a:ext cx="25135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/>
              <a:t>CÒN 1 NGÀY </a:t>
            </a:r>
          </a:p>
          <a:p>
            <a:pPr algn="ctr"/>
            <a:r>
              <a:rPr lang="en-US" sz="3200" b="1"/>
              <a:t>ĐĂNG KÝ</a:t>
            </a:r>
            <a:endParaRPr lang="vi-VN" sz="3200" b="1"/>
          </a:p>
        </p:txBody>
      </p:sp>
    </p:spTree>
    <p:extLst>
      <p:ext uri="{BB962C8B-B14F-4D97-AF65-F5344CB8AC3E}">
        <p14:creationId xmlns:p14="http://schemas.microsoft.com/office/powerpoint/2010/main" val="2998739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blue and purple background with a glowing circle and lines&#10;&#10;AI-generated content may be incorrect.">
            <a:extLst>
              <a:ext uri="{FF2B5EF4-FFF2-40B4-BE49-F238E27FC236}">
                <a16:creationId xmlns:a16="http://schemas.microsoft.com/office/drawing/2014/main" id="{C3CE9135-E0E1-2243-05E5-D31C2A8A2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94" r="37516"/>
          <a:stretch/>
        </p:blipFill>
        <p:spPr>
          <a:xfrm>
            <a:off x="1655047" y="408547"/>
            <a:ext cx="8739583" cy="583126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A6024B-46BF-6B22-29FB-E70154C548B0}"/>
              </a:ext>
            </a:extLst>
          </p:cNvPr>
          <p:cNvSpPr/>
          <p:nvPr/>
        </p:nvSpPr>
        <p:spPr>
          <a:xfrm>
            <a:off x="5449679" y="596607"/>
            <a:ext cx="1210763" cy="571793"/>
          </a:xfrm>
          <a:prstGeom prst="roundRect">
            <a:avLst>
              <a:gd name="adj" fmla="val 3572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0AAF2F7-C94B-D348-E08F-831EA4688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274" y="707637"/>
            <a:ext cx="490314" cy="39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F79EE7-6719-6779-916C-FAA126B35DCD}"/>
              </a:ext>
            </a:extLst>
          </p:cNvPr>
          <p:cNvSpPr txBox="1"/>
          <p:nvPr/>
        </p:nvSpPr>
        <p:spPr>
          <a:xfrm>
            <a:off x="1655047" y="1210613"/>
            <a:ext cx="8739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TRƯỜNG ĐẠI HỌC CÔNG NGHỆ THÔNG TIN</a:t>
            </a:r>
          </a:p>
          <a:p>
            <a:pPr algn="ctr"/>
            <a:r>
              <a:rPr lang="en-US" sz="1600" b="1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KHOA CÔNG NGHỆ PHẦN MỀM</a:t>
            </a:r>
          </a:p>
          <a:p>
            <a:pPr algn="ctr"/>
            <a:r>
              <a:rPr lang="en-US" sz="1200" b="1">
                <a:solidFill>
                  <a:schemeClr val="bg1"/>
                </a:solidFill>
                <a:latin typeface="+mj-lt"/>
              </a:rPr>
              <a:t>Toàn diện – Sáng tạo – Phụng sự</a:t>
            </a:r>
            <a:endParaRPr lang="vi-VN" sz="1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0C7278-7310-1A22-46BE-703BE50378E5}"/>
              </a:ext>
            </a:extLst>
          </p:cNvPr>
          <p:cNvSpPr txBox="1"/>
          <p:nvPr/>
        </p:nvSpPr>
        <p:spPr>
          <a:xfrm>
            <a:off x="1655047" y="2031555"/>
            <a:ext cx="8698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.VnBahamasBH" panose="020BE200000000000000" pitchFamily="34" charset="0"/>
              </a:rPr>
              <a:t>SEMINAR</a:t>
            </a:r>
            <a:endParaRPr lang="vi-VN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D3E5D77-2310-9DB4-42CF-053C97BAAC60}"/>
                  </a:ext>
                </a:extLst>
              </p:cNvPr>
              <p:cNvSpPr txBox="1"/>
              <p:nvPr/>
            </p:nvSpPr>
            <p:spPr>
              <a:xfrm>
                <a:off x="1655047" y="2400887"/>
                <a:ext cx="8698627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>
                    <a:solidFill>
                      <a:schemeClr val="bg1"/>
                    </a:solidFill>
                  </a:rPr>
                  <a:t>CÔNG NGHỆ        CHIẾN LƯỢC</a:t>
                </a:r>
              </a:p>
              <a:p>
                <a:r>
                  <a:rPr lang="en-US" sz="3200" b="1">
                    <a:solidFill>
                      <a:schemeClr val="bg1"/>
                    </a:solidFill>
                  </a:rPr>
                  <a:t>                             VI MẠCH </a:t>
                </a:r>
                <a14:m>
                  <m:oMath xmlns:m="http://schemas.openxmlformats.org/officeDocument/2006/math">
                    <m:r>
                      <a:rPr lang="en-US" sz="3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3200" b="1">
                    <a:solidFill>
                      <a:schemeClr val="bg1"/>
                    </a:solidFill>
                  </a:rPr>
                  <a:t> QUANTUM</a:t>
                </a:r>
                <a:endParaRPr lang="vi-VN" sz="3200" b="1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D3E5D77-2310-9DB4-42CF-053C97BAAC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5047" y="2400887"/>
                <a:ext cx="8698627" cy="1077218"/>
              </a:xfrm>
              <a:prstGeom prst="rect">
                <a:avLst/>
              </a:prstGeom>
              <a:blipFill>
                <a:blip r:embed="rId4"/>
                <a:stretch>
                  <a:fillRect t="-6780" b="-18079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5A1B875-FC48-8030-A44F-9499FC6C86DE}"/>
              </a:ext>
            </a:extLst>
          </p:cNvPr>
          <p:cNvSpPr txBox="1"/>
          <p:nvPr/>
        </p:nvSpPr>
        <p:spPr>
          <a:xfrm>
            <a:off x="4846796" y="5504032"/>
            <a:ext cx="2356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Ngày: 19/12/2025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Thời gian: 9:30 – 12:00</a:t>
            </a:r>
          </a:p>
          <a:p>
            <a:pPr algn="ctr"/>
            <a:r>
              <a:rPr lang="en-US" sz="1200" b="1">
                <a:solidFill>
                  <a:schemeClr val="bg1"/>
                </a:solidFill>
              </a:rPr>
              <a:t>Địa điểm: Hội trường E.12, UIT</a:t>
            </a:r>
            <a:endParaRPr lang="vi-VN" sz="1200" b="1">
              <a:solidFill>
                <a:schemeClr val="bg1"/>
              </a:solidFill>
            </a:endParaRPr>
          </a:p>
        </p:txBody>
      </p:sp>
      <p:pic>
        <p:nvPicPr>
          <p:cNvPr id="1026" name="Picture 2" descr="TT&amp;ĐPT">
            <a:extLst>
              <a:ext uri="{FF2B5EF4-FFF2-40B4-BE49-F238E27FC236}">
                <a16:creationId xmlns:a16="http://schemas.microsoft.com/office/drawing/2014/main" id="{B432EAC1-1365-01D9-3A55-ECB240A1F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77" t="4136" r="45030" b="87606"/>
          <a:stretch/>
        </p:blipFill>
        <p:spPr bwMode="auto">
          <a:xfrm>
            <a:off x="6118021" y="675611"/>
            <a:ext cx="417481" cy="44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white square with a black center&#10;&#10;AI-generated content may be incorrect.">
            <a:extLst>
              <a:ext uri="{FF2B5EF4-FFF2-40B4-BE49-F238E27FC236}">
                <a16:creationId xmlns:a16="http://schemas.microsoft.com/office/drawing/2014/main" id="{CA9AA070-26AA-0EE6-97BA-A417FB2344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044" y="2419799"/>
            <a:ext cx="547612" cy="547612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FC10365-6FAB-6B2E-6313-4E818D83D0CB}"/>
              </a:ext>
            </a:extLst>
          </p:cNvPr>
          <p:cNvSpPr/>
          <p:nvPr/>
        </p:nvSpPr>
        <p:spPr>
          <a:xfrm>
            <a:off x="12489736" y="5692547"/>
            <a:ext cx="1882672" cy="915305"/>
          </a:xfrm>
          <a:prstGeom prst="roundRect">
            <a:avLst>
              <a:gd name="adj" fmla="val 2189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22" name="Picture 21" descr="A black and white logo with a brain&#10;&#10;AI-generated content may be incorrect.">
            <a:extLst>
              <a:ext uri="{FF2B5EF4-FFF2-40B4-BE49-F238E27FC236}">
                <a16:creationId xmlns:a16="http://schemas.microsoft.com/office/drawing/2014/main" id="{EBD721DA-D944-1C6F-C09F-2F2411DF94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979"/>
          <a:stretch/>
        </p:blipFill>
        <p:spPr>
          <a:xfrm>
            <a:off x="12584834" y="5781830"/>
            <a:ext cx="699303" cy="737066"/>
          </a:xfrm>
          <a:prstGeom prst="rect">
            <a:avLst/>
          </a:prstGeom>
        </p:spPr>
      </p:pic>
      <p:pic>
        <p:nvPicPr>
          <p:cNvPr id="1036" name="Picture 12" descr="May be a graphic of text that says &quot;YB uantum at VIET NAM NATIONAL UNIVERSITY Ho CHI MINH CITY&quot;">
            <a:extLst>
              <a:ext uri="{FF2B5EF4-FFF2-40B4-BE49-F238E27FC236}">
                <a16:creationId xmlns:a16="http://schemas.microsoft.com/office/drawing/2014/main" id="{69D8DFBB-99D1-ECB7-15EB-A4AE444AFD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8" t="19404" r="11027" b="14971"/>
          <a:stretch/>
        </p:blipFill>
        <p:spPr bwMode="auto">
          <a:xfrm>
            <a:off x="13284137" y="5736750"/>
            <a:ext cx="964004" cy="78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A949061-F6E6-CE1D-B739-8F01E2540162}"/>
              </a:ext>
            </a:extLst>
          </p:cNvPr>
          <p:cNvSpPr txBox="1"/>
          <p:nvPr/>
        </p:nvSpPr>
        <p:spPr>
          <a:xfrm>
            <a:off x="12821887" y="5415875"/>
            <a:ext cx="13028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Diễn giả đến từ</a:t>
            </a:r>
            <a:endParaRPr lang="vi-VN" sz="1200" b="1">
              <a:solidFill>
                <a:schemeClr val="bg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0415BA8-1327-E8B2-D323-A4200F91948E}"/>
              </a:ext>
            </a:extLst>
          </p:cNvPr>
          <p:cNvCxnSpPr>
            <a:cxnSpLocks/>
          </p:cNvCxnSpPr>
          <p:nvPr/>
        </p:nvCxnSpPr>
        <p:spPr>
          <a:xfrm>
            <a:off x="4222046" y="3461173"/>
            <a:ext cx="39116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77557272-04AF-EEC3-EBC6-E66A68F04E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81054" y="5151467"/>
            <a:ext cx="899997" cy="89643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7CFF97A-68A9-CABD-D664-A7E267C7E92E}"/>
              </a:ext>
            </a:extLst>
          </p:cNvPr>
          <p:cNvSpPr txBox="1"/>
          <p:nvPr/>
        </p:nvSpPr>
        <p:spPr>
          <a:xfrm>
            <a:off x="9177859" y="4859794"/>
            <a:ext cx="11063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Đăng ký tại</a:t>
            </a:r>
            <a:endParaRPr lang="vi-VN" sz="1200" b="1">
              <a:solidFill>
                <a:schemeClr val="bg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4E3E175-B32A-A1D9-559F-A6A779E49364}"/>
              </a:ext>
            </a:extLst>
          </p:cNvPr>
          <p:cNvSpPr/>
          <p:nvPr/>
        </p:nvSpPr>
        <p:spPr>
          <a:xfrm>
            <a:off x="4715377" y="3743911"/>
            <a:ext cx="2805288" cy="1365805"/>
          </a:xfrm>
          <a:prstGeom prst="roundRect">
            <a:avLst>
              <a:gd name="adj" fmla="val 3572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855DC7-D448-65B5-35CE-C7EB8C498184}"/>
              </a:ext>
            </a:extLst>
          </p:cNvPr>
          <p:cNvSpPr txBox="1"/>
          <p:nvPr/>
        </p:nvSpPr>
        <p:spPr>
          <a:xfrm>
            <a:off x="4815479" y="3922309"/>
            <a:ext cx="25135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/>
              <a:t>12 HOURS LEFT</a:t>
            </a:r>
            <a:endParaRPr lang="vi-VN" sz="3200" b="1"/>
          </a:p>
        </p:txBody>
      </p:sp>
    </p:spTree>
    <p:extLst>
      <p:ext uri="{BB962C8B-B14F-4D97-AF65-F5344CB8AC3E}">
        <p14:creationId xmlns:p14="http://schemas.microsoft.com/office/powerpoint/2010/main" val="365519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AF342-2651-B337-C2CC-557434452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5959" y="1558742"/>
            <a:ext cx="6809327" cy="4351338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/>
              <a:t> </a:t>
            </a:r>
            <a:endParaRPr lang="vi-VN"/>
          </a:p>
        </p:txBody>
      </p:sp>
      <p:pic>
        <p:nvPicPr>
          <p:cNvPr id="5" name="Picture 4" descr="A black and white logo with a brain&#10;&#10;AI-generated content may be incorrect.">
            <a:extLst>
              <a:ext uri="{FF2B5EF4-FFF2-40B4-BE49-F238E27FC236}">
                <a16:creationId xmlns:a16="http://schemas.microsoft.com/office/drawing/2014/main" id="{CAAA3D59-6366-008D-26FD-5DC39DA38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112" y="1704462"/>
            <a:ext cx="660588" cy="859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722317-FD0F-7B63-D070-2886F2412F5F}"/>
              </a:ext>
            </a:extLst>
          </p:cNvPr>
          <p:cNvSpPr txBox="1"/>
          <p:nvPr/>
        </p:nvSpPr>
        <p:spPr>
          <a:xfrm>
            <a:off x="3880732" y="2467570"/>
            <a:ext cx="6431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Bahnschrift SemiBold" panose="020B0502040204020203" pitchFamily="34" charset="0"/>
              </a:rPr>
              <a:t>DANH SÁCH GIVEAWAY TẠI SEMINAR 19/12/2025</a:t>
            </a:r>
            <a:endParaRPr lang="vi-VN">
              <a:latin typeface="Bahnschrift SemiBold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7601C2-3603-C1C7-08B1-76EEBF467EE2}"/>
              </a:ext>
            </a:extLst>
          </p:cNvPr>
          <p:cNvSpPr txBox="1"/>
          <p:nvPr/>
        </p:nvSpPr>
        <p:spPr>
          <a:xfrm>
            <a:off x="3880732" y="3005708"/>
            <a:ext cx="40951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1.</a:t>
            </a:r>
          </a:p>
          <a:p>
            <a:r>
              <a:rPr lang="en-US"/>
              <a:t>2.</a:t>
            </a:r>
          </a:p>
          <a:p>
            <a:r>
              <a:rPr lang="en-US"/>
              <a:t>3.</a:t>
            </a:r>
          </a:p>
          <a:p>
            <a:r>
              <a:rPr lang="en-US"/>
              <a:t>4.</a:t>
            </a:r>
          </a:p>
          <a:p>
            <a:r>
              <a:rPr lang="en-US"/>
              <a:t>5.</a:t>
            </a:r>
          </a:p>
          <a:p>
            <a:r>
              <a:rPr lang="en-US"/>
              <a:t>6.</a:t>
            </a:r>
          </a:p>
          <a:p>
            <a:r>
              <a:rPr lang="en-US"/>
              <a:t>7.</a:t>
            </a:r>
          </a:p>
          <a:p>
            <a:r>
              <a:rPr lang="en-US"/>
              <a:t>8.</a:t>
            </a:r>
          </a:p>
          <a:p>
            <a:r>
              <a:rPr lang="en-US"/>
              <a:t>9.</a:t>
            </a:r>
          </a:p>
          <a:p>
            <a:r>
              <a:rPr lang="en-US"/>
              <a:t>10</a:t>
            </a:r>
            <a:endParaRPr lang="vi-VN"/>
          </a:p>
        </p:txBody>
      </p:sp>
      <p:pic>
        <p:nvPicPr>
          <p:cNvPr id="8" name="Picture 7" descr="A group of boxes with images&#10;&#10;AI-generated content may be incorrect.">
            <a:extLst>
              <a:ext uri="{FF2B5EF4-FFF2-40B4-BE49-F238E27FC236}">
                <a16:creationId xmlns:a16="http://schemas.microsoft.com/office/drawing/2014/main" id="{C303D461-6BA1-46FC-0EF0-0773C567F6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3" r="18088"/>
          <a:stretch/>
        </p:blipFill>
        <p:spPr>
          <a:xfrm>
            <a:off x="9008370" y="4563730"/>
            <a:ext cx="1386913" cy="120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451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76558D-37FD-656E-3644-59506A7C7D0D}"/>
              </a:ext>
            </a:extLst>
          </p:cNvPr>
          <p:cNvSpPr/>
          <p:nvPr/>
        </p:nvSpPr>
        <p:spPr>
          <a:xfrm rot="16200000">
            <a:off x="7169213" y="2085571"/>
            <a:ext cx="6014434" cy="22554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F6B548-40C0-D117-2FB7-110D7CCE67BE}"/>
              </a:ext>
            </a:extLst>
          </p:cNvPr>
          <p:cNvSpPr/>
          <p:nvPr/>
        </p:nvSpPr>
        <p:spPr>
          <a:xfrm>
            <a:off x="184597" y="389228"/>
            <a:ext cx="8746902" cy="583126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A6024B-46BF-6B22-29FB-E70154C548B0}"/>
              </a:ext>
            </a:extLst>
          </p:cNvPr>
          <p:cNvSpPr/>
          <p:nvPr/>
        </p:nvSpPr>
        <p:spPr>
          <a:xfrm>
            <a:off x="3503052" y="637504"/>
            <a:ext cx="2727871" cy="795628"/>
          </a:xfrm>
          <a:prstGeom prst="roundRect">
            <a:avLst>
              <a:gd name="adj" fmla="val 4823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98151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building&#10;&#10;AI-generated content may be incorrect.">
            <a:extLst>
              <a:ext uri="{FF2B5EF4-FFF2-40B4-BE49-F238E27FC236}">
                <a16:creationId xmlns:a16="http://schemas.microsoft.com/office/drawing/2014/main" id="{3446DD83-FA13-D434-7E94-998459960D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379" y="532754"/>
            <a:ext cx="5513615" cy="552170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B4E8070-4B48-6F6E-7412-771D37E91A0F}"/>
              </a:ext>
            </a:extLst>
          </p:cNvPr>
          <p:cNvSpPr/>
          <p:nvPr/>
        </p:nvSpPr>
        <p:spPr>
          <a:xfrm>
            <a:off x="3420379" y="3233213"/>
            <a:ext cx="1256624" cy="78752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54C5C6-3CFE-A984-8A46-C15862EB3179}"/>
              </a:ext>
            </a:extLst>
          </p:cNvPr>
          <p:cNvSpPr/>
          <p:nvPr/>
        </p:nvSpPr>
        <p:spPr>
          <a:xfrm>
            <a:off x="7234755" y="5717552"/>
            <a:ext cx="557333" cy="25448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153A2A-0AFA-E382-F257-B47BC51B5209}"/>
              </a:ext>
            </a:extLst>
          </p:cNvPr>
          <p:cNvSpPr txBox="1"/>
          <p:nvPr/>
        </p:nvSpPr>
        <p:spPr>
          <a:xfrm>
            <a:off x="5954538" y="6054459"/>
            <a:ext cx="2240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rgbClr val="FF0000"/>
                </a:solidFill>
              </a:rPr>
              <a:t>Cổng A</a:t>
            </a:r>
          </a:p>
          <a:p>
            <a:pPr algn="ctr"/>
            <a:r>
              <a:rPr lang="en-US" sz="1200" b="1">
                <a:solidFill>
                  <a:srgbClr val="FF0000"/>
                </a:solidFill>
              </a:rPr>
              <a:t>(Đường Hàn Thuyên)</a:t>
            </a:r>
            <a:endParaRPr lang="vi-VN" sz="1200" b="1">
              <a:solidFill>
                <a:srgbClr val="FF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28F58F-5B54-204E-7EAB-67A04D486262}"/>
              </a:ext>
            </a:extLst>
          </p:cNvPr>
          <p:cNvSpPr/>
          <p:nvPr/>
        </p:nvSpPr>
        <p:spPr>
          <a:xfrm>
            <a:off x="5689608" y="671923"/>
            <a:ext cx="711192" cy="25448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0E23A2-34D1-8AE2-FA04-4DFC028D8825}"/>
              </a:ext>
            </a:extLst>
          </p:cNvPr>
          <p:cNvSpPr txBox="1"/>
          <p:nvPr/>
        </p:nvSpPr>
        <p:spPr>
          <a:xfrm>
            <a:off x="5806512" y="441090"/>
            <a:ext cx="1188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rgbClr val="FF0000"/>
                </a:solidFill>
              </a:rPr>
              <a:t>Cổng B</a:t>
            </a:r>
          </a:p>
          <a:p>
            <a:pPr algn="ctr"/>
            <a:r>
              <a:rPr lang="en-US" sz="1200" b="1">
                <a:solidFill>
                  <a:srgbClr val="FF0000"/>
                </a:solidFill>
              </a:rPr>
              <a:t>(Xa lộ Hà Nội)</a:t>
            </a:r>
            <a:endParaRPr lang="vi-VN" sz="1200" b="1">
              <a:solidFill>
                <a:srgbClr val="FF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7D992D-4F0C-3BF4-C0B2-F6A1AA6316C7}"/>
              </a:ext>
            </a:extLst>
          </p:cNvPr>
          <p:cNvSpPr/>
          <p:nvPr/>
        </p:nvSpPr>
        <p:spPr>
          <a:xfrm rot="2758718">
            <a:off x="6763501" y="3637773"/>
            <a:ext cx="915267" cy="5075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EE9FF2-13F7-CA02-EAFF-4DA31EFBFDA1}"/>
              </a:ext>
            </a:extLst>
          </p:cNvPr>
          <p:cNvSpPr txBox="1"/>
          <p:nvPr/>
        </p:nvSpPr>
        <p:spPr>
          <a:xfrm>
            <a:off x="8412817" y="3489021"/>
            <a:ext cx="1127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FF0000"/>
                </a:solidFill>
              </a:rPr>
              <a:t>Seminar tại tầng 12 (E.12)</a:t>
            </a:r>
            <a:endParaRPr lang="vi-VN" sz="1200" b="1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A277C3-2C4D-2E78-48F6-B7CDF8CFAC12}"/>
              </a:ext>
            </a:extLst>
          </p:cNvPr>
          <p:cNvCxnSpPr>
            <a:stCxn id="11" idx="0"/>
            <a:endCxn id="13" idx="1"/>
          </p:cNvCxnSpPr>
          <p:nvPr/>
        </p:nvCxnSpPr>
        <p:spPr>
          <a:xfrm>
            <a:off x="7403607" y="3715188"/>
            <a:ext cx="1009210" cy="46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168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EDB7B-9FCD-3F9B-19A0-5C0C3E38A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E1654-3369-6D53-6C5A-E91269376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31840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11229</TotalTime>
  <Words>322</Words>
  <Application>Microsoft Office PowerPoint</Application>
  <PresentationFormat>Widescreen</PresentationFormat>
  <Paragraphs>72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.VnBahamasBH</vt:lpstr>
      <vt:lpstr>Aptos</vt:lpstr>
      <vt:lpstr>Aptos Display</vt:lpstr>
      <vt:lpstr>Arial</vt:lpstr>
      <vt:lpstr>Bahnschrift SemiBold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Vũ Tuấn Hải</dc:creator>
  <cp:lastModifiedBy>Vũ Tuấn Hải</cp:lastModifiedBy>
  <cp:revision>6</cp:revision>
  <dcterms:created xsi:type="dcterms:W3CDTF">2025-11-26T02:06:11Z</dcterms:created>
  <dcterms:modified xsi:type="dcterms:W3CDTF">2025-12-07T10:30:48Z</dcterms:modified>
</cp:coreProperties>
</file>

<file path=docProps/thumbnail.jpeg>
</file>